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E3C57F0-9CE2-45EC-BD79-515C125E69FA}">
  <a:tblStyle styleId="{DE3C57F0-9CE2-45EC-BD79-515C125E69FA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Methods: 6-3-5, brainstorming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Powder materials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Indicate how this design meets the Customer Requirements (summarize as space limitations require)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jp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Honeywell Amplifier Problem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ME476C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48"/>
            <a:ext cx="8123100" cy="128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Team 29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400"/>
              <a:t>Presentation 2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algn="ctr">
              <a:spcBef>
                <a:spcPts val="0"/>
              </a:spcBef>
              <a:buNone/>
            </a:pPr>
            <a:r>
              <a:rPr lang="en" sz="1400"/>
              <a:t>Savana Bezdicek, Nicole Mitich, Luke Plumb, Isaac Romero, and Jacob Setzer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Description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4225200" cy="278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Background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2015-2016 Honeywell Capstone group constructed a proof-of-concept Terfenol-D actuator.</a:t>
            </a:r>
          </a:p>
          <a:p>
            <a:pPr indent="-304800" lvl="1" marL="914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Successful, but not practical for real-world application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Goal: </a:t>
            </a:r>
          </a:p>
          <a:p>
            <a:pPr indent="-304800" lvl="0" marL="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Develop a practical “fluid” amplifier by matching coefficients of thermal expansion of fluid and housing.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175" y="1276212"/>
            <a:ext cx="3989525" cy="259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2175" y="3940675"/>
            <a:ext cx="481965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0" y="4579525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Nicole Mitich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10/26/16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1936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Designs Considered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676600"/>
            <a:ext cx="8520600" cy="397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Powdered steel</a:t>
            </a:r>
          </a:p>
          <a:p>
            <a:pPr indent="-292100" lvl="0" marL="4572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AutoNum type="arabicPeriod"/>
            </a:pPr>
            <a:r>
              <a:rPr lang="en" sz="1000">
                <a:solidFill>
                  <a:srgbClr val="FF0000"/>
                </a:solidFill>
              </a:rPr>
              <a:t>Change metal housing to ceramic &amp; utilize a ceramic powder to function as a fluid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AutoNum type="arabicPeriod"/>
            </a:pPr>
            <a:r>
              <a:rPr lang="en" sz="1000">
                <a:solidFill>
                  <a:srgbClr val="FF0000"/>
                </a:solidFill>
              </a:rPr>
              <a:t>Cenospheres</a:t>
            </a:r>
            <a:r>
              <a:rPr lang="en" sz="1000">
                <a:solidFill>
                  <a:srgbClr val="000000"/>
                </a:solidFill>
              </a:rPr>
              <a:t> 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Xerogel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Salt 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Sand 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Ethylene glycol antifreeze (meets lower temperature requirement) 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Paraffin (thermal insulating capabilities) 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Heat sinks on outer wall to dissipate excess heat, reduce expansion of amplifier liquid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Dowtherm J (thermal oil, fits into temperature bounds) 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Add insulating material between actuator &amp; amplifier wall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Mineral oil 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AutoNum type="arabicPeriod"/>
            </a:pPr>
            <a:r>
              <a:rPr lang="en" sz="1000">
                <a:solidFill>
                  <a:srgbClr val="FF0000"/>
                </a:solidFill>
              </a:rPr>
              <a:t>Inner coating on the inside of the housing (what the fluid will be in contact with)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 Introduce cooling system in chamber, possibly a coolant to flow through the amplifier liquid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Create an hourglass chamfer to replace the linear chamfer to increase the flow amplifier liquid or powder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DOT 5.1 brake fluid (higher boiling point, may reduce the coefficient of expansions within the temperature range)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AutoNum type="arabicPeriod"/>
            </a:pPr>
            <a:r>
              <a:rPr lang="en" sz="1000">
                <a:solidFill>
                  <a:srgbClr val="FF0000"/>
                </a:solidFill>
              </a:rPr>
              <a:t>Layering with metal housing, insulation, ceramic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Paratherm CR 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Honey (viscous), hexagonal packing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Spider webbing as brake fluid replacement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Fibrocartilage matrix (meniscus cushions impact from knee)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000">
                <a:solidFill>
                  <a:srgbClr val="000000"/>
                </a:solidFill>
              </a:rPr>
              <a:t>Fire ants (will most likely be compressible and would die from lack of oxygen, but act as a liquid under circumstances)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0" y="4579525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Savana Bezdicek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10/26/16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Designs Considered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0" y="4579525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Jacob Setzer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10/26/16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  <p:graphicFrame>
        <p:nvGraphicFramePr>
          <p:cNvPr id="83" name="Shape 83"/>
          <p:cNvGraphicFramePr/>
          <p:nvPr/>
        </p:nvGraphicFramePr>
        <p:xfrm>
          <a:off x="311700" y="66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{DE3C57F0-9CE2-45EC-BD79-515C125E69FA}</a:tableStyleId>
              </a:tblPr>
              <a:tblGrid>
                <a:gridCol w="2155975"/>
                <a:gridCol w="2155975"/>
                <a:gridCol w="2155975"/>
                <a:gridCol w="2155975"/>
              </a:tblGrid>
              <a:tr h="531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Concepts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Amplifier Materials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Advantages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Disadvantages</a:t>
                      </a:r>
                    </a:p>
                  </a:txBody>
                  <a:tcPr marT="91425" marB="91425" marR="91425" marL="91425"/>
                </a:tc>
              </a:tr>
              <a:tr h="8060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Bio-inspired Designs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Honey</a:t>
                      </a:r>
                    </a:p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Fire ants</a:t>
                      </a:r>
                    </a:p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Spider webbing</a:t>
                      </a:r>
                    </a:p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Fibrocartilage matrix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Creative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Not practical for use in a primarily mechanical actuator</a:t>
                      </a:r>
                    </a:p>
                  </a:txBody>
                  <a:tcPr marT="91425" marB="91425" marR="91425" marL="91425"/>
                </a:tc>
              </a:tr>
              <a:tr h="8734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Powder Materials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Cenospheres</a:t>
                      </a:r>
                    </a:p>
                    <a:p>
                      <a:pPr indent="-292100" lvl="0" marL="45720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Zirconia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Greater probability to match thermal coefficient of expansions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Minimal information available</a:t>
                      </a:r>
                    </a:p>
                    <a:p>
                      <a:pPr indent="-292100" lvl="0" marL="45720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May or may not act as a fluid (analysis needed)</a:t>
                      </a:r>
                    </a:p>
                  </a:txBody>
                  <a:tcPr marT="91425" marB="91425" marR="91425" marL="91425"/>
                </a:tc>
              </a:tr>
              <a:tr h="5315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Liquid Materials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Brake fluid</a:t>
                      </a:r>
                    </a:p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Dowtherm J</a:t>
                      </a:r>
                    </a:p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Paraffin</a:t>
                      </a:r>
                    </a:p>
                    <a:p>
                      <a:pPr indent="-292100" lvl="0" marL="45720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Paratherm CR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Actuator is currently designed for liquid material in amplifier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Most are a power of 10 higher (thermal coefficient of expansion) than the housing</a:t>
                      </a:r>
                    </a:p>
                  </a:txBody>
                  <a:tcPr marT="91425" marB="91425" marR="91425" marL="91425"/>
                </a:tc>
              </a:tr>
              <a:tr h="531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Mechanical Additions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Heat sinks</a:t>
                      </a:r>
                    </a:p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Lever system</a:t>
                      </a:r>
                    </a:p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Hourglass chamfer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Reduce need for customer requirements (fluid-like powder, sealing mechanism, match expansion coefficients)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SzPct val="100000"/>
                        <a:buFont typeface="Proxima Nova"/>
                        <a:buChar char="-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Heavy design &amp; analysis needed to determine feasibility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ulation.png" id="88" name="Shape 88"/>
          <p:cNvPicPr preferRelativeResize="0"/>
          <p:nvPr/>
        </p:nvPicPr>
        <p:blipFill rotWithShape="1">
          <a:blip r:embed="rId3">
            <a:alphaModFix/>
          </a:blip>
          <a:srcRect b="9477" l="0" r="0" t="0"/>
          <a:stretch/>
        </p:blipFill>
        <p:spPr>
          <a:xfrm>
            <a:off x="4769450" y="2846725"/>
            <a:ext cx="2701300" cy="218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t sink.png" id="89" name="Shape 89"/>
          <p:cNvPicPr preferRelativeResize="0"/>
          <p:nvPr/>
        </p:nvPicPr>
        <p:blipFill rotWithShape="1">
          <a:blip r:embed="rId4">
            <a:alphaModFix/>
          </a:blip>
          <a:srcRect b="10531" l="15245" r="10133" t="5349"/>
          <a:stretch/>
        </p:blipFill>
        <p:spPr>
          <a:xfrm>
            <a:off x="3023774" y="1270249"/>
            <a:ext cx="2576949" cy="189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ating.png" id="90" name="Shape 90"/>
          <p:cNvPicPr preferRelativeResize="0"/>
          <p:nvPr/>
        </p:nvPicPr>
        <p:blipFill rotWithShape="1">
          <a:blip r:embed="rId5">
            <a:alphaModFix/>
          </a:blip>
          <a:srcRect b="6563" l="15597" r="13571" t="7864"/>
          <a:stretch/>
        </p:blipFill>
        <p:spPr>
          <a:xfrm>
            <a:off x="478624" y="2892799"/>
            <a:ext cx="2729850" cy="19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type="title"/>
          </p:nvPr>
        </p:nvSpPr>
        <p:spPr>
          <a:xfrm>
            <a:off x="311700" y="2784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Designs Selected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926437"/>
            <a:ext cx="8520600" cy="44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Cenospheres					Heat Sinks 					Lever System			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0" y="4579525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Jacob Setzer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10/26/16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  <p:pic>
        <p:nvPicPr>
          <p:cNvPr descr="cenosphere.jpg" id="94" name="Shape 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224" y="1446900"/>
            <a:ext cx="1594948" cy="120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7">
            <a:alphaModFix/>
          </a:blip>
          <a:srcRect b="40483" l="29550" r="54840" t="34558"/>
          <a:stretch/>
        </p:blipFill>
        <p:spPr>
          <a:xfrm>
            <a:off x="6714350" y="1503325"/>
            <a:ext cx="1783632" cy="160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78625" y="2723425"/>
            <a:ext cx="831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Inner Coating							      Insulation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1218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Designs Selected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0" y="4579525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Isaac Romero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10/26/16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37525" y="821675"/>
            <a:ext cx="2529000" cy="29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u="sng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04" name="Shape 104"/>
          <p:cNvGraphicFramePr/>
          <p:nvPr/>
        </p:nvGraphicFramePr>
        <p:xfrm>
          <a:off x="4719975" y="31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{DE3C57F0-9CE2-45EC-BD79-515C125E69FA}</a:tableStyleId>
              </a:tblPr>
              <a:tblGrid>
                <a:gridCol w="2446375"/>
                <a:gridCol w="1004350"/>
              </a:tblGrid>
              <a:tr h="3726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Customer Requirements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Weights</a:t>
                      </a: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</a:p>
                  </a:txBody>
                  <a:tcPr marT="91425" marB="91425" marR="91425" marL="91425"/>
                </a:tc>
              </a:tr>
              <a:tr h="490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Powder acts like semi-fluid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0.2</a:t>
                      </a:r>
                    </a:p>
                  </a:txBody>
                  <a:tcPr marT="91425" marB="91425" marR="91425" marL="91425"/>
                </a:tc>
              </a:tr>
              <a:tr h="6509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Practical application for chosen materials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0.2</a:t>
                      </a:r>
                    </a:p>
                  </a:txBody>
                  <a:tcPr marT="91425" marB="91425" marR="91425" marL="91425"/>
                </a:tc>
              </a:tr>
              <a:tr h="490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 amplification maximized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0.15</a:t>
                      </a:r>
                    </a:p>
                  </a:txBody>
                  <a:tcPr marT="91425" marB="91425" marR="91425" marL="91425"/>
                </a:tc>
              </a:tr>
              <a:tr h="490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Demonstrator retracts when force is removed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0.1</a:t>
                      </a:r>
                    </a:p>
                  </a:txBody>
                  <a:tcPr marT="91425" marB="91425" marR="91425" marL="91425"/>
                </a:tc>
              </a:tr>
              <a:tr h="6509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Sealing mechanisms on demonstrator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0.09</a:t>
                      </a:r>
                    </a:p>
                  </a:txBody>
                  <a:tcPr marT="91425" marB="91425" marR="91425" marL="91425"/>
                </a:tc>
              </a:tr>
              <a:tr h="490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Fatigue failure minimized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0.06</a:t>
                      </a:r>
                    </a:p>
                  </a:txBody>
                  <a:tcPr marT="91425" marB="91425" marR="91425" marL="91425"/>
                </a:tc>
              </a:tr>
              <a:tr h="490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Match body and powder coefficients of thermal expansion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0.2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5" name="Shape 105"/>
          <p:cNvSpPr txBox="1"/>
          <p:nvPr/>
        </p:nvSpPr>
        <p:spPr>
          <a:xfrm>
            <a:off x="437525" y="821675"/>
            <a:ext cx="31908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u="sng">
                <a:latin typeface="Proxima Nova"/>
                <a:ea typeface="Proxima Nova"/>
                <a:cs typeface="Proxima Nova"/>
                <a:sym typeface="Proxima Nova"/>
              </a:rPr>
              <a:t>Top Designs for Consideration:</a:t>
            </a:r>
          </a:p>
          <a:p>
            <a:pPr indent="-304800" lvl="0" marL="457200" rtl="0">
              <a:lnSpc>
                <a:spcPct val="200000"/>
              </a:lnSpc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Cenospheres - 73.2 </a:t>
            </a:r>
          </a:p>
          <a:p>
            <a:pPr indent="-304800" lvl="0" marL="457200" rtl="0">
              <a:lnSpc>
                <a:spcPct val="200000"/>
              </a:lnSpc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Mechanical Lever - 64.25</a:t>
            </a:r>
          </a:p>
          <a:p>
            <a:pPr indent="-304800" lvl="0" marL="457200">
              <a:lnSpc>
                <a:spcPct val="200000"/>
              </a:lnSpc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Coating and Insulation - 60.25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607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Schedule and Budget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81350" y="507800"/>
            <a:ext cx="8520600" cy="36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Currently on-schedule for completion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124" y="809375"/>
            <a:ext cx="6587749" cy="372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0" y="4579525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Luke Plumb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10/26/16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Schedule and Budget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750" y="1243625"/>
            <a:ext cx="7288499" cy="26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0" y="4579525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Luke Plumb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10/26/16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3426750" y="2008650"/>
            <a:ext cx="2290500" cy="112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